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74FF2-2042-3E44-BE4C-9B392BF823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BA4857-6F61-EB40-9604-E553A834AF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1A307-8B3B-6848-87FF-3A52B1DA8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58F9-AA43-CC4A-9117-410E91933F59}" type="datetimeFigureOut">
              <a:rPr lang="en-US"/>
              <a:t>10/9/2017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B6978-DC26-F94E-A969-A03A5A0C1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521CC-C709-B64A-837F-99A821493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9B5F-7620-E441-8699-71D00C7126C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48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3CEDA-09EB-4D46-84AB-F614716E8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644EE2-5A11-D64B-BEA8-FEEBACCE2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DC67B-611F-EA45-8849-DE92162E2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58F9-AA43-CC4A-9117-410E91933F59}" type="datetimeFigureOut">
              <a:rPr lang="en-US"/>
              <a:t>10/9/2017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AF0B0-C973-C441-B021-FDDA9AAEF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A11FC-0D4B-F14A-8593-489C75525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9B5F-7620-E441-8699-71D00C7126C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36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0D06C0-166D-744C-A159-FC60D85FFA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D6546E-9233-624C-950E-0F93808B7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D0425-64D2-C747-BC7F-F4BDB0524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58F9-AA43-CC4A-9117-410E91933F59}" type="datetimeFigureOut">
              <a:rPr lang="en-US"/>
              <a:t>10/9/2017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304D8-7487-0749-9766-9F436246E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CE4F9-D5EE-1141-8173-87A57DD43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9B5F-7620-E441-8699-71D00C7126C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38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F6CA0-C26D-CD44-B271-B81CA5D2A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510D3-AAAB-8C4A-BBF4-968472E34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392AE-9750-D14D-BCBD-5E3209EB0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58F9-AA43-CC4A-9117-410E91933F59}" type="datetimeFigureOut">
              <a:rPr lang="en-US"/>
              <a:t>10/9/2017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5EDC7-2884-334F-86D2-0D37D568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DDE81-E77B-AA41-8A16-9AAE5DF3D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9B5F-7620-E441-8699-71D00C7126C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33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0AD50-0605-E247-ABDD-F5CA7CF9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0FE1-CA3A-3B49-BCC0-B4A630C77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2FA1D-F717-394D-BFBE-FC13E0902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58F9-AA43-CC4A-9117-410E91933F59}" type="datetimeFigureOut">
              <a:rPr lang="en-US"/>
              <a:t>10/9/2017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A8712-A48E-F748-84FE-EDE4BB710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851E3-7510-9B4A-B335-17AF8750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9B5F-7620-E441-8699-71D00C7126C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36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6B4A6-AFAE-F342-9A59-67A62E022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1EF07-C22C-BD47-96CD-E53BB10C06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3701EB-D392-5C44-B65F-01C405B7D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959CB6-2397-D144-9B3E-25060CE83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58F9-AA43-CC4A-9117-410E91933F59}" type="datetimeFigureOut">
              <a:rPr lang="en-US"/>
              <a:t>10/9/2017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EB49D9-6D64-A247-8CC3-477B95E00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03C1D5-08CF-3B4B-A0B6-053E688B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9B5F-7620-E441-8699-71D00C7126C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7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E125C-4B19-A142-A573-EB4F14A28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1DDC9-9D22-5E4C-A23B-6DC4968F4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1AAD9-EDE6-6248-830A-E2365AF7E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F978DF-FF5B-FA46-8913-5B09C4539F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4EAF1E-851C-D74E-9E5D-5EAA4030C8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ACFDBD-D590-7F45-9754-A51607967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58F9-AA43-CC4A-9117-410E91933F59}" type="datetimeFigureOut">
              <a:rPr lang="en-US"/>
              <a:t>10/9/2017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D5B56E-E948-FB4F-99BF-D57B70083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A4EB91-74B7-1E4C-B85E-ED73EF97F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9B5F-7620-E441-8699-71D00C7126C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7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70383-9E38-1647-88BC-922E79D5E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C8ADC2-C0E4-8A45-8980-4435A5FA6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58F9-AA43-CC4A-9117-410E91933F59}" type="datetimeFigureOut">
              <a:rPr lang="en-US"/>
              <a:t>10/9/2017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3D858D-BB0B-094B-9A89-C9C73893D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69F0BC-9D1E-4F4A-A742-129710E3C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9B5F-7620-E441-8699-71D00C7126C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08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63EF1B-180F-8E4E-BB31-394D130A6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58F9-AA43-CC4A-9117-410E91933F59}" type="datetimeFigureOut">
              <a:rPr lang="en-US"/>
              <a:t>10/9/2017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D6AF5B-EE7D-2242-9B76-2C58F5118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B1DDB8-5272-664B-B685-BEFF9376A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9B5F-7620-E441-8699-71D00C7126C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69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6367C-BE57-CD4E-BBDC-5AAFF141B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44862-E4AF-0E45-A0ED-57CBE8D8D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1D952-5B5F-A04B-8BD6-55B574ECC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91E45-57F4-FF4E-9491-4A8D0F59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58F9-AA43-CC4A-9117-410E91933F59}" type="datetimeFigureOut">
              <a:rPr lang="en-US"/>
              <a:t>10/9/2017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BF4603-DFFC-654A-8BE7-986CADE0A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F0F21-F486-3B46-90B9-E8F89C21D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9B5F-7620-E441-8699-71D00C7126C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68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17FA3-7E33-8B41-804D-0AF25D594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05571A-FB18-4844-8738-56AA7F700F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BBEF3E-A04F-A242-8452-2D31040AD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D9D235-2714-0944-96EC-1776AA4F7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58F9-AA43-CC4A-9117-410E91933F59}" type="datetimeFigureOut">
              <a:rPr lang="en-US"/>
              <a:t>10/9/2017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8848BD-B3DC-CA4C-8679-66E39E155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3F7D8B-B70B-C644-A9F9-F4C92EC9A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9B5F-7620-E441-8699-71D00C7126C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85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4E2F86-41B8-9346-9B81-9D1F4E3BA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6B7563-8D1D-3449-B6F5-AD9ED8CB0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A39AA-3C9A-B24D-A0DF-839F57F62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D58F9-AA43-CC4A-9117-410E91933F59}" type="datetimeFigureOut">
              <a:rPr lang="en-US"/>
              <a:t>10/9/2017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64F27-3BF8-2747-88D9-65ABA6787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D84C4-B9C7-8043-B2B9-3850D2640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19B5F-7620-E441-8699-71D00C7126C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2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0.jpeg" /><Relationship Id="rId4" Type="http://schemas.openxmlformats.org/officeDocument/2006/relationships/image" Target="../media/image19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3.jpeg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 /><Relationship Id="rId3" Type="http://schemas.openxmlformats.org/officeDocument/2006/relationships/image" Target="../media/image25.jpeg" /><Relationship Id="rId7" Type="http://schemas.openxmlformats.org/officeDocument/2006/relationships/image" Target="../media/image29.pn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8.jpeg" /><Relationship Id="rId5" Type="http://schemas.openxmlformats.org/officeDocument/2006/relationships/image" Target="../media/image27.jpeg" /><Relationship Id="rId4" Type="http://schemas.openxmlformats.org/officeDocument/2006/relationships/image" Target="../media/image26.jpeg" /><Relationship Id="rId9" Type="http://schemas.openxmlformats.org/officeDocument/2006/relationships/image" Target="../media/image31.png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6.jpeg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6.png" /><Relationship Id="rId4" Type="http://schemas.openxmlformats.org/officeDocument/2006/relationships/image" Target="../media/image5.jpe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2.jpeg" /><Relationship Id="rId5" Type="http://schemas.openxmlformats.org/officeDocument/2006/relationships/image" Target="../media/image11.jpeg" /><Relationship Id="rId4" Type="http://schemas.openxmlformats.org/officeDocument/2006/relationships/image" Target="../media/image10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6.jpeg" /><Relationship Id="rId4" Type="http://schemas.openxmlformats.org/officeDocument/2006/relationships/image" Target="../media/image15.jpeg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AD72B-8526-3B41-BF00-E300210EC6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3328" y="568724"/>
            <a:ext cx="8673703" cy="1377948"/>
          </a:xfrm>
        </p:spPr>
        <p:txBody>
          <a:bodyPr/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শুভেচ্ছা ও স্বগতম</a:t>
            </a:r>
            <a:r>
              <a:rPr lang="en-US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FFD023-B034-1F4B-89B7-847C634C3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89672" y="2107406"/>
            <a:ext cx="6134695" cy="4366617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F38490C-5453-D045-B4BE-9F734498E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672" y="2107406"/>
            <a:ext cx="6134695" cy="475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85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428981BA-06CC-4D45-9FB5-95DDB238E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02804"/>
            <a:ext cx="10716816" cy="1622821"/>
          </a:xfrm>
          <a:prstGeom prst="rect">
            <a:avLst/>
          </a:prstGeom>
          <a:solidFill>
            <a:srgbClr val="0000F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bn-BD" sz="4400" b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কম্পিউটার ভাইরাসের ইতিহাস</a:t>
            </a:r>
            <a:endParaRPr lang="en-US" sz="4400" b="1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4705D65-BEA8-E24D-9297-D2634F3D21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 Black" pitchFamily="34" charset="0"/>
              </a:rPr>
              <a:t>VIRUS </a:t>
            </a:r>
            <a:endParaRPr lang="en-US" sz="2400">
              <a:solidFill>
                <a:srgbClr val="FF0000"/>
              </a:solidFill>
              <a:latin typeface="Franklin Gothic Book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B7B9A3-79C2-A948-A2AE-67EAAC509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3253" y="1825625"/>
            <a:ext cx="61674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Arial Black" pitchFamily="34" charset="0"/>
              </a:rPr>
              <a:t>– </a:t>
            </a:r>
            <a:r>
              <a:rPr lang="en-US" sz="1600" dirty="0">
                <a:solidFill>
                  <a:srgbClr val="FF0000"/>
                </a:solidFill>
                <a:latin typeface="Arial Black" pitchFamily="34" charset="0"/>
              </a:rPr>
              <a:t>Vital Information and Resources Under Siege</a:t>
            </a: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00502FD8-51BB-9D4D-BBB5-96469A94D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229" y="2401065"/>
            <a:ext cx="645881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তথ্যসমূহ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দখলে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D7F07D-A092-CD48-BC73-8AFFFFD2E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1758" y="3133713"/>
            <a:ext cx="7930102" cy="188958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bn-BD" sz="2400" b="1" dirty="0">
                <a:solidFill>
                  <a:srgbClr val="CC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এই ধরনের </a:t>
            </a:r>
            <a:r>
              <a:rPr lang="en-US" sz="2400" b="1" dirty="0">
                <a:solidFill>
                  <a:srgbClr val="CC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Software </a:t>
            </a:r>
            <a:r>
              <a:rPr lang="bn-BD" sz="2400" b="1" dirty="0">
                <a:solidFill>
                  <a:srgbClr val="CC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কে প্রথম কম্পিউটার ভাইরাস </a:t>
            </a:r>
          </a:p>
          <a:p>
            <a:pPr>
              <a:defRPr/>
            </a:pPr>
            <a:r>
              <a:rPr lang="bn-BD" sz="2400" b="1" dirty="0">
                <a:solidFill>
                  <a:srgbClr val="CC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নামকরণ করেন আমেরিকার কম্পিউটার বিজ্ঞানী </a:t>
            </a:r>
            <a:r>
              <a:rPr lang="bn-BD" sz="2400" b="1" u="sng" dirty="0">
                <a:solidFill>
                  <a:srgbClr val="CC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ফ্রেডরিক বি কোহেন</a:t>
            </a:r>
            <a:endParaRPr lang="en-US" sz="2400" b="1" u="sng" dirty="0">
              <a:solidFill>
                <a:srgbClr val="CC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796E84-7B6A-7D43-8EEE-AF6F78FF5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938" y="4886874"/>
            <a:ext cx="7654906" cy="1685376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bn-BD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প্রথম ক্ষতিকর কম্পিউটার ভাইরাসঃ 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Elk Cloner</a:t>
            </a:r>
          </a:p>
          <a:p>
            <a:pPr>
              <a:defRPr/>
            </a:pPr>
            <a:r>
              <a:rPr lang="bn-BD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আবিস্কারঃ 	১৯৮২ সালে</a:t>
            </a:r>
          </a:p>
          <a:p>
            <a:pPr>
              <a:defRPr/>
            </a:pPr>
            <a:r>
              <a:rPr lang="bn-BD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আবিস্কারকঃ 	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Richard </a:t>
            </a:r>
            <a:r>
              <a:rPr lang="en-US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Skrenta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727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3" grpId="0"/>
      <p:bldP spid="15" grpId="0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66999" y="1676400"/>
            <a:ext cx="6934201" cy="52322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2800" b="1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সিস্টেমের কাজকে ধীরগতি সম্পন্ন করে  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68166" y="2385831"/>
            <a:ext cx="7075884" cy="95410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কাজ করার সময়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Hacked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হতে পারে   </a:t>
            </a: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39941" name="TextBox 2"/>
          <p:cNvSpPr txBox="1">
            <a:spLocks noChangeArrowheads="1"/>
          </p:cNvSpPr>
          <p:nvPr/>
        </p:nvSpPr>
        <p:spPr bwMode="auto">
          <a:xfrm>
            <a:off x="2705100" y="533183"/>
            <a:ext cx="6286500" cy="646331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ভাইরাস যেভাবে ক্ষতি করে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381250" y="3526147"/>
            <a:ext cx="6934200" cy="95410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করার সময় হঠাৎ অবাঞ্ছিত বার্তা প্রদর্শন করে</a:t>
            </a: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81250" y="4903158"/>
            <a:ext cx="7162800" cy="5318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2800" b="1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কম্পিউটার মনিটরের ডিসপ্লেকে </a:t>
            </a:r>
            <a:r>
              <a:rPr lang="en-US" sz="2800" b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Corrupt </a:t>
            </a:r>
            <a:r>
              <a:rPr lang="bn-BD" sz="2800" b="1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2800">
              <a:latin typeface="Calibri" pitchFamily="34" charset="0"/>
            </a:endParaRPr>
          </a:p>
        </p:txBody>
      </p:sp>
      <p:pic>
        <p:nvPicPr>
          <p:cNvPr id="55307" name="Picture 11" descr="virus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0374" y="371477"/>
            <a:ext cx="2415629" cy="227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86116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39941" grpId="0" animBg="1"/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2514600" y="898525"/>
            <a:ext cx="6859570" cy="1323439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40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কম্পিউটার কিভাবে ভাইরাসে আক্রান্ত হয় ?</a:t>
            </a:r>
            <a:endParaRPr lang="en-US" sz="40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33600" y="2133600"/>
            <a:ext cx="64770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bn-IN" sz="16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Calibri" pitchFamily="34" charset="0"/>
              <a:buAutoNum type="arabicPeriod"/>
            </a:pPr>
            <a:r>
              <a:rPr lang="bn-BD" sz="3200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ইন্টারনেট থেকে সফটওয়্যার ডাউনলোড করলে।</a:t>
            </a:r>
            <a:endParaRPr lang="bn-IN" sz="2800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Calibri" pitchFamily="34" charset="0"/>
              <a:buAutoNum type="arabicPeriod"/>
            </a:pPr>
            <a:r>
              <a:rPr lang="bn-BD" sz="2800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 ইন্টারনেটের মাধ্যমে ই-মেইল গ্রহন করলে।</a:t>
            </a:r>
            <a:endParaRPr lang="bn-IN" sz="2800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Calibri" pitchFamily="34" charset="0"/>
              <a:buAutoNum type="arabicPeriod"/>
            </a:pPr>
            <a:r>
              <a:rPr lang="bn-BD" sz="2800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 মোবাইল মেমোরি ব্যবহার করলে</a:t>
            </a:r>
            <a:r>
              <a:rPr lang="bn-IN" sz="2800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Calibri" pitchFamily="34" charset="0"/>
              <a:buAutoNum type="arabicPeriod"/>
            </a:pPr>
            <a:r>
              <a:rPr lang="bn-BD" sz="2800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 ভাইরাস আছে এমন পেনড্রাইভ / ডিস্ক থেকে ফাইল </a:t>
            </a:r>
          </a:p>
          <a:p>
            <a:pPr>
              <a:buFont typeface="Calibri" pitchFamily="34" charset="0"/>
              <a:buNone/>
            </a:pPr>
            <a:r>
              <a:rPr lang="bn-BD" sz="2800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    কপি করলে</a:t>
            </a:r>
            <a:r>
              <a:rPr lang="bn-IN" sz="2800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Calibri" pitchFamily="34" charset="0"/>
              <a:buAutoNum type="arabicPeriod"/>
            </a:pP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faas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953000"/>
            <a:ext cx="19050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hffgh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2514601"/>
            <a:ext cx="1524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external-hdd-cas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800600"/>
            <a:ext cx="14478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etter_compute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34400" y="4267200"/>
            <a:ext cx="14351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48316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33600" y="2362200"/>
            <a:ext cx="6248400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bn-IN" sz="16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Calibri" pitchFamily="34" charset="0"/>
              <a:buAutoNum type="arabicPeriod"/>
            </a:pPr>
            <a:r>
              <a:rPr lang="bn-BD" sz="3200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বায়োসের কার্যক্রম স্থগিত করে দেয় ।</a:t>
            </a:r>
            <a:endParaRPr lang="bn-IN" sz="3200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Calibri" pitchFamily="34" charset="0"/>
              <a:buAutoNum type="arabicPeriod"/>
            </a:pPr>
            <a:r>
              <a:rPr lang="bn-BD" sz="3200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কম্পিউটারের কার্যক্রম স্থগিত করে দেয় </a:t>
            </a:r>
            <a:r>
              <a:rPr lang="bn-IN" sz="3200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Calibri" pitchFamily="34" charset="0"/>
              <a:buAutoNum type="arabicPeriod"/>
            </a:pPr>
            <a:r>
              <a:rPr lang="bn-BD" sz="3200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হার্ডওয়্যারের ক্ষতি করতে পারে</a:t>
            </a:r>
            <a:r>
              <a:rPr lang="bn-IN" sz="3200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Calibri" pitchFamily="34" charset="0"/>
              <a:buAutoNum type="arabicPeriod"/>
            </a:pPr>
            <a:r>
              <a:rPr lang="bn-BD" sz="3200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মুল্যবান প্রোগ্রাম ও ডাটা নষ্ট করে দিতে পারে </a:t>
            </a:r>
            <a:r>
              <a:rPr lang="bn-IN" sz="3200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4800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Calibri" pitchFamily="34" charset="0"/>
              <a:buAutoNum type="arabicPeriod"/>
            </a:pPr>
            <a:endParaRPr lang="bn-IN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Rounded Rectangle 2"/>
          <p:cNvGrpSpPr>
            <a:grpSpLocks/>
          </p:cNvGrpSpPr>
          <p:nvPr/>
        </p:nvGrpSpPr>
        <p:grpSpPr bwMode="auto">
          <a:xfrm>
            <a:off x="2133600" y="609600"/>
            <a:ext cx="6497638" cy="1352550"/>
            <a:chOff x="649" y="768"/>
            <a:chExt cx="4093" cy="852"/>
          </a:xfrm>
        </p:grpSpPr>
        <p:pic>
          <p:nvPicPr>
            <p:cNvPr id="41991" name="Rounded Rectangle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9" y="768"/>
              <a:ext cx="4093" cy="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2" name="Text Box 7"/>
            <p:cNvSpPr txBox="1">
              <a:spLocks noChangeArrowheads="1"/>
            </p:cNvSpPr>
            <p:nvPr/>
          </p:nvSpPr>
          <p:spPr bwMode="auto">
            <a:xfrm>
              <a:off x="710" y="827"/>
              <a:ext cx="3979" cy="73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bn-BD" sz="440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ভাইরাসের ক্ষতিকারক দিক</a:t>
              </a:r>
              <a:endParaRPr lang="bn-IN" sz="720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4280" name="Picture 8" descr="virus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47101" y="2100263"/>
            <a:ext cx="30861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1" name="Picture 9" descr="virus 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47101" y="4344908"/>
            <a:ext cx="24384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68066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8" dur="2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81300" y="547688"/>
            <a:ext cx="6515100" cy="52322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800" b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ভাইরাসমুক্ত রাখার উপায়</a:t>
            </a:r>
            <a:endParaRPr lang="en-US" sz="2800" b="1"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18817" t="2585" r="17526" b="4732"/>
          <a:stretch>
            <a:fillRect/>
          </a:stretch>
        </p:blipFill>
        <p:spPr bwMode="auto">
          <a:xfrm>
            <a:off x="2168526" y="2398714"/>
            <a:ext cx="1031875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1050" y="2286000"/>
            <a:ext cx="10223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rcRect l="17741" t="2583" r="20107" b="2795"/>
          <a:stretch>
            <a:fillRect/>
          </a:stretch>
        </p:blipFill>
        <p:spPr bwMode="auto">
          <a:xfrm>
            <a:off x="2241550" y="3922713"/>
            <a:ext cx="9906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rcRect l="27290" t="7333" r="22128" b="15677"/>
          <a:stretch>
            <a:fillRect/>
          </a:stretch>
        </p:blipFill>
        <p:spPr bwMode="auto">
          <a:xfrm>
            <a:off x="4495801" y="3846513"/>
            <a:ext cx="11033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rcRect l="17000" t="2968" r="15935" b="11871"/>
          <a:stretch>
            <a:fillRect/>
          </a:stretch>
        </p:blipFill>
        <p:spPr bwMode="auto">
          <a:xfrm>
            <a:off x="5599113" y="2322513"/>
            <a:ext cx="10906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rcRect l="15891" r="4372" b="13635"/>
          <a:stretch>
            <a:fillRect/>
          </a:stretch>
        </p:blipFill>
        <p:spPr bwMode="auto">
          <a:xfrm>
            <a:off x="5719763" y="3922713"/>
            <a:ext cx="1071562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98838" y="3846513"/>
            <a:ext cx="982662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Rectangle 29"/>
          <p:cNvGrpSpPr>
            <a:grpSpLocks/>
          </p:cNvGrpSpPr>
          <p:nvPr/>
        </p:nvGrpSpPr>
        <p:grpSpPr bwMode="auto">
          <a:xfrm>
            <a:off x="7010401" y="1325564"/>
            <a:ext cx="3108325" cy="4846637"/>
            <a:chOff x="3318" y="553"/>
            <a:chExt cx="2096" cy="3053"/>
          </a:xfrm>
        </p:grpSpPr>
        <p:pic>
          <p:nvPicPr>
            <p:cNvPr id="44046" name="Rectangle 29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318" y="553"/>
              <a:ext cx="2096" cy="3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66" name="Text Box 14"/>
            <p:cNvSpPr txBox="1">
              <a:spLocks noChangeArrowheads="1"/>
            </p:cNvSpPr>
            <p:nvPr/>
          </p:nvSpPr>
          <p:spPr bwMode="auto">
            <a:xfrm>
              <a:off x="3408" y="576"/>
              <a:ext cx="1969" cy="29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bn-BD" sz="2000" b="1" u="sng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NikoshBAN" pitchFamily="2" charset="0"/>
                  <a:cs typeface="NikoshBAN" pitchFamily="2" charset="0"/>
                </a:rPr>
                <a:t>কয়েকটি এন্টিভাইরাস প্রোগ্রাম</a:t>
              </a:r>
            </a:p>
            <a:p>
              <a:pPr algn="ctr">
                <a:defRPr/>
              </a:pPr>
              <a:endParaRPr lang="bn-BD" sz="14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bn-BD" sz="24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NikoshBAN" pitchFamily="2" charset="0"/>
                  <a:cs typeface="NikoshBAN" pitchFamily="2" charset="0"/>
                </a:rPr>
                <a:t>১। আভাস্ট</a:t>
              </a:r>
            </a:p>
            <a:p>
              <a:pPr>
                <a:defRPr/>
              </a:pPr>
              <a:r>
                <a:rPr lang="bn-BD" sz="24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NikoshBAN" pitchFamily="2" charset="0"/>
                  <a:cs typeface="NikoshBAN" pitchFamily="2" charset="0"/>
                </a:rPr>
                <a:t>২। এভিজি</a:t>
              </a:r>
            </a:p>
            <a:p>
              <a:pPr>
                <a:defRPr/>
              </a:pPr>
              <a:r>
                <a:rPr lang="bn-BD" sz="24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NikoshBAN" pitchFamily="2" charset="0"/>
                  <a:cs typeface="NikoshBAN" pitchFamily="2" charset="0"/>
                </a:rPr>
                <a:t>৩। নর্টন</a:t>
              </a:r>
            </a:p>
            <a:p>
              <a:pPr>
                <a:defRPr/>
              </a:pPr>
              <a:r>
                <a:rPr lang="bn-BD" sz="24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NikoshBAN" pitchFamily="2" charset="0"/>
                  <a:cs typeface="NikoshBAN" pitchFamily="2" charset="0"/>
                </a:rPr>
                <a:t>৪। মাইক্রোসফট সিকিউরিটি  </a:t>
              </a:r>
            </a:p>
            <a:p>
              <a:pPr>
                <a:defRPr/>
              </a:pPr>
              <a:r>
                <a:rPr lang="bn-BD" sz="24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NikoshBAN" pitchFamily="2" charset="0"/>
                  <a:cs typeface="NikoshBAN" pitchFamily="2" charset="0"/>
                </a:rPr>
                <a:t>    এসেনসিয়্যাল</a:t>
              </a:r>
            </a:p>
            <a:p>
              <a:pPr>
                <a:defRPr/>
              </a:pPr>
              <a:r>
                <a:rPr lang="bn-BD" sz="24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NikoshBAN" pitchFamily="2" charset="0"/>
                  <a:cs typeface="NikoshBAN" pitchFamily="2" charset="0"/>
                </a:rPr>
                <a:t>৫। ক্যাসপারস্কি</a:t>
              </a:r>
            </a:p>
            <a:p>
              <a:pPr>
                <a:defRPr/>
              </a:pPr>
              <a:r>
                <a:rPr lang="bn-BD" sz="24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NikoshBAN" pitchFamily="2" charset="0"/>
                  <a:cs typeface="NikoshBAN" pitchFamily="2" charset="0"/>
                </a:rPr>
                <a:t>৬। আভিরা</a:t>
              </a:r>
            </a:p>
            <a:p>
              <a:pPr>
                <a:defRPr/>
              </a:pPr>
              <a:r>
                <a:rPr lang="bn-BD" sz="24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NikoshBAN" pitchFamily="2" charset="0"/>
                  <a:cs typeface="NikoshBAN" pitchFamily="2" charset="0"/>
                </a:rPr>
                <a:t>৭। পান্ডা</a:t>
              </a:r>
            </a:p>
            <a:p>
              <a:pPr>
                <a:defRPr/>
              </a:pPr>
              <a:r>
                <a:rPr lang="bn-BD" sz="24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NikoshBAN" pitchFamily="2" charset="0"/>
                  <a:cs typeface="NikoshBAN" pitchFamily="2" charset="0"/>
                </a:rPr>
                <a:t>৮। বিটডিফেন্ডার</a:t>
              </a:r>
            </a:p>
            <a:p>
              <a:pPr>
                <a:defRPr/>
              </a:pPr>
              <a:r>
                <a:rPr lang="bn-BD" sz="24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NikoshBAN" pitchFamily="2" charset="0"/>
                  <a:cs typeface="NikoshBAN" pitchFamily="2" charset="0"/>
                </a:rPr>
                <a:t>৯। আরো অনেক ......</a:t>
              </a:r>
              <a:endPara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2362200" y="1524000"/>
            <a:ext cx="3886200" cy="830997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এন্টিভাইরাস প্রোগ্রাম ব্যবহার করা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2057400" y="5562600"/>
            <a:ext cx="4953000" cy="6463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b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এগুলোর কোনটা কিনে এবং কোনটা বিনামুল্যে ব্যবহার করতে হয়।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93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1" y="714370"/>
            <a:ext cx="7772400" cy="707886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400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000">
                <a:latin typeface="NikoshBAN" pitchFamily="2" charset="0"/>
                <a:cs typeface="NikoshBAN" pitchFamily="2" charset="0"/>
              </a:rPr>
              <a:t> থেকে মুক্তির উপায়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1" y="1779687"/>
            <a:ext cx="7772400" cy="50783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>
              <a:solidFill>
                <a:srgbClr val="BE12AA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Tx/>
              <a:buBlip>
                <a:blip r:embed="rId2"/>
              </a:buBlip>
            </a:pPr>
            <a:r>
              <a:rPr lang="en-US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এন্টিভাইরাস ব্যবহার করা</a:t>
            </a:r>
            <a:endParaRPr lang="en-US" sz="2400" dirty="0">
              <a:solidFill>
                <a:srgbClr val="6600FF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Tx/>
              <a:buBlip>
                <a:blip r:embed="rId2"/>
              </a:buBlip>
            </a:pPr>
            <a:r>
              <a:rPr lang="bn-BD" sz="24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সিস্টেম ভাইরাস দ্বারা আক্রান্ত হলে এটি নির্মুল করা</a:t>
            </a:r>
            <a:endParaRPr lang="en-US" sz="2400" dirty="0">
              <a:solidFill>
                <a:srgbClr val="6600FF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Tx/>
              <a:buBlip>
                <a:blip r:embed="rId2"/>
              </a:buBlip>
            </a:pPr>
            <a:r>
              <a:rPr lang="en-US" sz="2400" dirty="0" err="1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4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আবিস্কৃক</a:t>
            </a:r>
            <a:r>
              <a:rPr lang="en-US" sz="24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4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এন্টিভাইরাস</a:t>
            </a:r>
            <a:r>
              <a:rPr lang="en-US" sz="24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Update </a:t>
            </a:r>
            <a:r>
              <a:rPr lang="en-US" sz="2400" dirty="0" err="1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400" dirty="0">
              <a:solidFill>
                <a:srgbClr val="6600FF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Tx/>
              <a:buBlip>
                <a:blip r:embed="rId2"/>
              </a:buBlip>
            </a:pPr>
            <a:r>
              <a:rPr lang="en-US" sz="2400" dirty="0" err="1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ব্যবহারকারী</a:t>
            </a:r>
            <a:r>
              <a:rPr lang="en-US" sz="24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সতর্ক</a:t>
            </a:r>
            <a:r>
              <a:rPr lang="en-US" sz="24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থাকা</a:t>
            </a:r>
            <a:endParaRPr lang="en-US" sz="2400" dirty="0">
              <a:solidFill>
                <a:srgbClr val="6600FF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Tx/>
              <a:buBlip>
                <a:blip r:embed="rId2"/>
              </a:buBlip>
            </a:pPr>
            <a:r>
              <a:rPr lang="en-US" sz="2400" dirty="0" err="1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কম্পিউটারকে</a:t>
            </a:r>
            <a:r>
              <a:rPr lang="en-US" sz="24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24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স্ক্যান</a:t>
            </a:r>
            <a:r>
              <a:rPr lang="en-US" sz="24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1720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52775" y="5234780"/>
            <a:ext cx="66040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600">
                <a:latin typeface="NikoshBAN" pitchFamily="2" charset="0"/>
                <a:cs typeface="NikoshBAN" pitchFamily="2" charset="0"/>
              </a:rPr>
              <a:t>এন্টিভাইরাস কি ?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3581400" y="762001"/>
            <a:ext cx="4800600" cy="936625"/>
          </a:xfrm>
          <a:prstGeom prst="rect">
            <a:avLst/>
          </a:prstGeom>
          <a:solidFill>
            <a:srgbClr val="80008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bn-BD" sz="440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40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748" name="Picture 6" descr="Pictur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981201"/>
            <a:ext cx="3352800" cy="150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39064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Content Placeholder 1"/>
          <p:cNvSpPr>
            <a:spLocks/>
          </p:cNvSpPr>
          <p:nvPr/>
        </p:nvSpPr>
        <p:spPr bwMode="auto">
          <a:xfrm>
            <a:off x="1571625" y="4733840"/>
            <a:ext cx="10054828" cy="212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AutoNum type="arabicPeriod"/>
            </a:pPr>
            <a:r>
              <a:rPr lang="bn-BD" sz="3600" b="1">
                <a:latin typeface="NikoshBAN" pitchFamily="2" charset="0"/>
                <a:cs typeface="NikoshBAN" pitchFamily="2" charset="0"/>
              </a:rPr>
              <a:t>কম্পিউটার কিভাবে ভাইরাসমুক্ত রাখা যায় লিখ ?</a:t>
            </a:r>
          </a:p>
          <a:p>
            <a:pPr marL="342900" indent="-342900">
              <a:buFontTx/>
              <a:buAutoNum type="arabicPeriod"/>
            </a:pPr>
            <a:r>
              <a:rPr lang="en-US" sz="3600" b="1">
                <a:latin typeface="NikoshBAN" pitchFamily="2" charset="0"/>
                <a:cs typeface="NikoshBAN" pitchFamily="2" charset="0"/>
              </a:rPr>
              <a:t>এন্টিভাইরাস </a:t>
            </a:r>
            <a:r>
              <a:rPr lang="bn-BD" sz="3600" b="1">
                <a:latin typeface="NikoshBAN" pitchFamily="2" charset="0"/>
                <a:cs typeface="NikoshBAN" pitchFamily="2" charset="0"/>
              </a:rPr>
              <a:t>কিভাবে 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Update করা</a:t>
            </a:r>
            <a:r>
              <a:rPr lang="bn-BD" sz="3600" b="1">
                <a:latin typeface="NikoshBAN" pitchFamily="2" charset="0"/>
                <a:cs typeface="NikoshBAN" pitchFamily="2" charset="0"/>
              </a:rPr>
              <a:t> যায় ?</a:t>
            </a:r>
            <a:endParaRPr lang="en-US" sz="3600" b="1">
              <a:latin typeface="NikoshBAN" pitchFamily="2" charset="0"/>
              <a:cs typeface="NikoshBAN" pitchFamily="2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AutoNum type="arabicPeriod"/>
            </a:pPr>
            <a:endParaRPr lang="en-US" sz="36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eslife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496" y="1871638"/>
            <a:ext cx="3231038" cy="20994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359150" y="566739"/>
            <a:ext cx="5473700" cy="1006475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60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3341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4114800" y="533400"/>
            <a:ext cx="3810000" cy="7620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28575" algn="ctr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07281" y="1814513"/>
            <a:ext cx="10733485" cy="2308324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bn-BD" sz="36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ভাইরাস বলতে কী বুঝায়? </a:t>
            </a:r>
            <a:endParaRPr lang="en-US" sz="36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bn-BD" sz="36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কে, কত সালে ভাইরাসের নামকরণ করেন?</a:t>
            </a:r>
            <a:endParaRPr lang="en-US" sz="36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bn-BD" sz="36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ভাইরাস কম্পিউটারের সিস্টেমের কাজকে কী করতে পারে ?</a:t>
            </a:r>
            <a:endParaRPr lang="en-US" sz="36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5685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4"/>
          <p:cNvSpPr>
            <a:spLocks noChangeArrowheads="1"/>
          </p:cNvSpPr>
          <p:nvPr/>
        </p:nvSpPr>
        <p:spPr bwMode="auto">
          <a:xfrm>
            <a:off x="2178845" y="1881978"/>
            <a:ext cx="8643936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কম্পিউটার ভাইরাসে আক্রান্ত বুঝার উপায় </a:t>
            </a:r>
          </a:p>
          <a:p>
            <a:pPr algn="ctr"/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কিকি কি লিখে নিয়ে আসবে</a:t>
            </a:r>
            <a:r>
              <a:rPr lang="bn-BD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1"/>
          <p:cNvSpPr>
            <a:spLocks noChangeArrowheads="1"/>
          </p:cNvSpPr>
          <p:nvPr/>
        </p:nvSpPr>
        <p:spPr bwMode="auto">
          <a:xfrm>
            <a:off x="3429000" y="609600"/>
            <a:ext cx="5100638" cy="783193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</a:p>
        </p:txBody>
      </p:sp>
    </p:spTree>
    <p:extLst>
      <p:ext uri="{BB962C8B-B14F-4D97-AF65-F5344CB8AC3E}">
        <p14:creationId xmlns:p14="http://schemas.microsoft.com/office/powerpoint/2010/main" val="26539295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7F80C-82D6-A945-AF14-B2A522245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>
                <a:solidFill>
                  <a:schemeClr val="accent1">
                    <a:lumMod val="75000"/>
                  </a:schemeClr>
                </a:solidFill>
              </a:rPr>
              <a:t>শিক্ষক পরিচিতি</a:t>
            </a:r>
            <a:r>
              <a:rPr lang="en-US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3481A-58ED-E14E-AC4F-5E16E1EDD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6609"/>
            <a:ext cx="10515600" cy="4730354"/>
          </a:xfrm>
        </p:spPr>
        <p:txBody>
          <a:bodyPr/>
          <a:lstStyle/>
          <a:p>
            <a:pPr marL="0" indent="0">
              <a:buNone/>
            </a:pPr>
            <a:r>
              <a:rPr lang="en-US" sz="3200">
                <a:solidFill>
                  <a:schemeClr val="accent1">
                    <a:lumMod val="75000"/>
                  </a:schemeClr>
                </a:solidFill>
              </a:rPr>
              <a:t>মোঃ কামরুল হাসান ( শিপন) </a:t>
            </a:r>
          </a:p>
          <a:p>
            <a:pPr marL="0" indent="0">
              <a:buNone/>
            </a:pPr>
            <a:r>
              <a:rPr lang="en-US" sz="2000">
                <a:solidFill>
                  <a:schemeClr val="accent1">
                    <a:lumMod val="75000"/>
                  </a:schemeClr>
                </a:solidFill>
              </a:rPr>
              <a:t>সহকারী শিক্ষক তথ্য ও যোগাযোগ প্রযুক্তি</a:t>
            </a: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3200">
                <a:solidFill>
                  <a:schemeClr val="accent1">
                    <a:lumMod val="75000"/>
                  </a:schemeClr>
                </a:solidFill>
              </a:rPr>
              <a:t>মোত্তালিব নগর উচ্চ বিদ্যালয়।</a:t>
            </a:r>
          </a:p>
          <a:p>
            <a:pPr marL="0" indent="0">
              <a:buNone/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গোবিন্দগঞ্জ, গাইবান্ধা </a:t>
            </a:r>
          </a:p>
          <a:p>
            <a:pPr marL="0" indent="0">
              <a:buNone/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 বাংলাদেশ।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DD79ECD-B0A7-E245-8D56-B53E2A91F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215" y="2928937"/>
            <a:ext cx="3615036" cy="324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50861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01065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Pictur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1905000"/>
            <a:ext cx="7848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73786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E31B9-A97B-C645-89BC-F5DB80699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794" y="-170656"/>
            <a:ext cx="10515600" cy="1599406"/>
          </a:xfrm>
        </p:spPr>
        <p:txBody>
          <a:bodyPr/>
          <a:lstStyle/>
          <a:p>
            <a:pPr algn="ctr"/>
            <a:r>
              <a:rPr lang="en-US" b="1" i="1">
                <a:solidFill>
                  <a:schemeClr val="accent1">
                    <a:lumMod val="75000"/>
                  </a:schemeClr>
                </a:solidFill>
              </a:rPr>
              <a:t>পাঠ পরিচিতি</a:t>
            </a:r>
            <a:r>
              <a:rPr lang="en-US"/>
              <a:t> 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0BF136-5FC8-744A-9E60-C0DB16E62E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825625"/>
            <a:ext cx="10515600" cy="309828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6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r>
              <a:rPr lang="bn-BD" sz="36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 তৃতীয়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:16&amp;17</a:t>
            </a:r>
          </a:p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শ্রেণী : অষ্টম 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6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56DA1-D669-C64B-A378-E12C3B29F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9" descr="virus 02">
            <a:extLst>
              <a:ext uri="{FF2B5EF4-FFF2-40B4-BE49-F238E27FC236}">
                <a16:creationId xmlns:a16="http://schemas.microsoft.com/office/drawing/2014/main" id="{10461B5B-3AE6-984D-9F6A-2AEA6AEF0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1498" y="1524000"/>
            <a:ext cx="3607302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virus 04">
            <a:extLst>
              <a:ext uri="{FF2B5EF4-FFF2-40B4-BE49-F238E27FC236}">
                <a16:creationId xmlns:a16="http://schemas.microsoft.com/office/drawing/2014/main" id="{E33267F5-A7EE-EA49-87F4-6E60F2F49C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939131"/>
            <a:ext cx="4262438" cy="259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virus 26">
            <a:extLst>
              <a:ext uri="{FF2B5EF4-FFF2-40B4-BE49-F238E27FC236}">
                <a16:creationId xmlns:a16="http://schemas.microsoft.com/office/drawing/2014/main" id="{B7B2AC2F-9B3F-F64C-81BB-99769AA3D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3832225"/>
            <a:ext cx="4776788" cy="28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Title 1">
            <a:extLst>
              <a:ext uri="{FF2B5EF4-FFF2-40B4-BE49-F238E27FC236}">
                <a16:creationId xmlns:a16="http://schemas.microsoft.com/office/drawing/2014/main" id="{955F3518-9A38-6249-B543-9A380F98090E}"/>
              </a:ext>
            </a:extLst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86112" y="365125"/>
            <a:ext cx="5310188" cy="163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333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C9F771-EA46-3843-98E3-D971768662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6" descr="virus 07">
            <a:extLst>
              <a:ext uri="{FF2B5EF4-FFF2-40B4-BE49-F238E27FC236}">
                <a16:creationId xmlns:a16="http://schemas.microsoft.com/office/drawing/2014/main" id="{365F16C6-F678-A648-B83A-B934077B0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3804" y="2711054"/>
            <a:ext cx="5689996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04EAC568-4502-564C-8B9F-E19A1C3C37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564084"/>
            <a:ext cx="10515600" cy="4351337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bn-BD" sz="4400" b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 ভাইরাস</a:t>
            </a:r>
            <a:endParaRPr lang="en-US" sz="4400" b="1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05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B0EB1F-C49B-7842-9363-023AD8A6C2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33CC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4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r>
              <a:rPr lang="bn-BD" sz="48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u="sng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268C68-B404-5440-86D9-70AAE58ADB5D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bn-BD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১। ভাইরাস  কি ? তা বলতে পারবে; </a:t>
            </a:r>
          </a:p>
          <a:p>
            <a:r>
              <a:rPr lang="bn-BD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২। ভাইরাসের ক্ষতিকারক দিকগুলো কি কি ? তা সনাক্ত করতে পারবে ;  </a:t>
            </a:r>
          </a:p>
          <a:p>
            <a:r>
              <a:rPr lang="bn-BD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৩। কম্পিউটার কিভাবে ভাইরাসে আক্রান্ত হয় ? বলতে পারবে; </a:t>
            </a:r>
          </a:p>
          <a:p>
            <a:r>
              <a:rPr lang="bn-BD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৪। ভাইরাস</a:t>
            </a:r>
            <a:r>
              <a:rPr lang="en-US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মুক্তির</a:t>
            </a:r>
            <a:r>
              <a:rPr lang="en-US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bn-BD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কি কি ? তা বর্ণনা করতে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104769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1B18D011-3CAE-D74A-8A01-2D8FF990464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582641"/>
            <a:ext cx="10515600" cy="60478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i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অতি পরিচিত কিছু ভাইরাস</a:t>
            </a:r>
            <a:endParaRPr lang="en-US" sz="3600" b="1" i="1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12" descr="virus 23">
            <a:extLst>
              <a:ext uri="{FF2B5EF4-FFF2-40B4-BE49-F238E27FC236}">
                <a16:creationId xmlns:a16="http://schemas.microsoft.com/office/drawing/2014/main" id="{B95ED5A5-CEA2-274C-82AF-CC143D9D11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21595" y="1649811"/>
            <a:ext cx="2678905" cy="193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virus 06">
            <a:extLst>
              <a:ext uri="{FF2B5EF4-FFF2-40B4-BE49-F238E27FC236}">
                <a16:creationId xmlns:a16="http://schemas.microsoft.com/office/drawing/2014/main" id="{C4035CD3-CC68-9E49-8060-64E0930C6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0278" y="1271163"/>
            <a:ext cx="3543300" cy="21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virus 37">
            <a:extLst>
              <a:ext uri="{FF2B5EF4-FFF2-40B4-BE49-F238E27FC236}">
                <a16:creationId xmlns:a16="http://schemas.microsoft.com/office/drawing/2014/main" id="{98D654AF-DAC7-A140-8C84-7365342A3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2360" y="1962151"/>
            <a:ext cx="2987279" cy="4366022"/>
          </a:xfrm>
          <a:prstGeom prst="rect">
            <a:avLst/>
          </a:prstGeom>
          <a:noFill/>
        </p:spPr>
      </p:pic>
      <p:pic>
        <p:nvPicPr>
          <p:cNvPr id="13" name="Picture 17" descr="virus 40">
            <a:extLst>
              <a:ext uri="{FF2B5EF4-FFF2-40B4-BE49-F238E27FC236}">
                <a16:creationId xmlns:a16="http://schemas.microsoft.com/office/drawing/2014/main" id="{C03A2206-ADB4-6A4A-8D05-18FAFB53C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21595" y="4363642"/>
            <a:ext cx="2143125" cy="2143125"/>
          </a:xfrm>
          <a:prstGeom prst="rect">
            <a:avLst/>
          </a:prstGeom>
          <a:noFill/>
        </p:spPr>
      </p:pic>
      <p:pic>
        <p:nvPicPr>
          <p:cNvPr id="15" name="Picture 14" descr="virus 32">
            <a:extLst>
              <a:ext uri="{FF2B5EF4-FFF2-40B4-BE49-F238E27FC236}">
                <a16:creationId xmlns:a16="http://schemas.microsoft.com/office/drawing/2014/main" id="{F49B8C11-FCD9-5849-94FB-9E22F9AA9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28398" y="3755050"/>
            <a:ext cx="3355180" cy="24810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196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2F08E1F9-CAF8-C14B-933E-E1DA6C68D93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725516"/>
            <a:ext cx="10515600" cy="60478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i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i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অতি পরিচিত কিছু ভাইরাস</a:t>
            </a:r>
            <a:endParaRPr lang="en-US" sz="3600" b="1" i="1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virus 14">
            <a:extLst>
              <a:ext uri="{FF2B5EF4-FFF2-40B4-BE49-F238E27FC236}">
                <a16:creationId xmlns:a16="http://schemas.microsoft.com/office/drawing/2014/main" id="{33C469E6-6043-8A4F-834A-4D51D169E2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04925" y="1330297"/>
            <a:ext cx="4338638" cy="259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virus 22">
            <a:extLst>
              <a:ext uri="{FF2B5EF4-FFF2-40B4-BE49-F238E27FC236}">
                <a16:creationId xmlns:a16="http://schemas.microsoft.com/office/drawing/2014/main" id="{DAD353A1-F3C8-A04C-9B79-54B12B534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600200"/>
            <a:ext cx="3923109" cy="247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virus 36">
            <a:extLst>
              <a:ext uri="{FF2B5EF4-FFF2-40B4-BE49-F238E27FC236}">
                <a16:creationId xmlns:a16="http://schemas.microsoft.com/office/drawing/2014/main" id="{2BB0AAA3-8918-C34D-97C8-7723E92B4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399" y="4267201"/>
            <a:ext cx="4208613" cy="235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virus 35">
            <a:extLst>
              <a:ext uri="{FF2B5EF4-FFF2-40B4-BE49-F238E27FC236}">
                <a16:creationId xmlns:a16="http://schemas.microsoft.com/office/drawing/2014/main" id="{A1F3B546-F854-8347-95A6-AA9096BC5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32359" y="4038601"/>
            <a:ext cx="3677841" cy="258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394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AD28575C-FB9B-B64B-AB02-345956E040A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1220844"/>
            <a:ext cx="10515600" cy="60478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i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i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 ভাইরাস কি</a:t>
            </a:r>
            <a:endParaRPr lang="en-US" sz="3600" b="1" i="1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37AD37BD-641C-C346-A41E-7757C4601A26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32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32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bn-BD" sz="32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যে প্রোগ্রাম কম্পিউটার মেমোরিতে গোপনে বিস্তার লাভ করে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bn-BD" sz="32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মুল্যবান প্রোগ্রাম ও তথ্য নষ্ট করা ছাড়া ও কম্পিউটারকে অচল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bn-BD" sz="32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করে দেয় , এ ধরনের প্রোগ্রামকেই ভাইরাস বলা হয় ।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18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শুভেচ্ছা ও স্বগতম </vt:lpstr>
      <vt:lpstr>শিক্ষক পরিচিতি </vt:lpstr>
      <vt:lpstr>পাঠ পরিচিতি </vt:lpstr>
      <vt:lpstr>PowerPoint Presentation</vt:lpstr>
      <vt:lpstr>আজকের পাঠ </vt:lpstr>
      <vt:lpstr>শিখনফল  </vt:lpstr>
      <vt:lpstr> অতি পরিচিত কিছু ভাইরাস</vt:lpstr>
      <vt:lpstr> অতি পরিচিত কিছু ভাইরাস</vt:lpstr>
      <vt:lpstr> কম্পিউটার ভাইরাস কি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 ও স্বগতম </dc:title>
  <cp:revision>28</cp:revision>
  <dcterms:modified xsi:type="dcterms:W3CDTF">2017-10-09T15:23:49Z</dcterms:modified>
</cp:coreProperties>
</file>